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65" r:id="rId6"/>
    <p:sldId id="301" r:id="rId7"/>
    <p:sldId id="272" r:id="rId8"/>
    <p:sldId id="300" r:id="rId9"/>
    <p:sldId id="268" r:id="rId10"/>
    <p:sldId id="277" r:id="rId11"/>
    <p:sldId id="282" r:id="rId12"/>
    <p:sldId id="287" r:id="rId13"/>
    <p:sldId id="302" r:id="rId14"/>
    <p:sldId id="303" r:id="rId15"/>
    <p:sldId id="292" r:id="rId16"/>
    <p:sldId id="299" r:id="rId17"/>
  </p:sldIdLst>
  <p:sldSz cx="12192000" cy="6858000"/>
  <p:notesSz cx="6858000" cy="9144000"/>
  <p:embeddedFontLst>
    <p:embeddedFont>
      <p:font typeface="Avenir Next LT Pro" panose="020B050402020202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peak Pro" panose="020B0504020101020102" pitchFamily="34" charset="0"/>
      <p:regular r:id="rId28"/>
      <p:bold r:id="rId29"/>
      <p:italic r:id="rId30"/>
      <p:boldItalic r:id="rId31"/>
    </p:embeddedFont>
  </p:embeddedFont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249" autoAdjust="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3EC2C4-DC98-4C6F-9839-1171F9032859}" type="datetime1">
              <a:rPr lang="es-ES" smtClean="0"/>
              <a:t>28/11/2023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F7EA21-051C-417D-8277-1480AAF3683F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70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17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8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583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532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94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69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14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B6C3AA-F712-469B-88F9-471FD6E0D58A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32E97-E999-4C73-B14D-FD6E9ACC93FE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532272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172220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BF86AC-8A79-475E-ABE0-17755B72E446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FC588-50A1-4599-8C29-F8BB1D4DEFD9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DIVISIÓN DE SECCIÓN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1805A5-C669-4146-AC86-B3E9B274D7CE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B08A6-2ED5-484D-9908-50EB0EB5D87D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E82708-1200-4994-BC22-E198B8665A47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DFF56-2298-432F-9692-8F697EEF464B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F1CFDA-2DF0-4BA4-908C-541CE65DB6F1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20E21-F680-4193-8765-FC9361BA553F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7E468-350A-41FF-89DD-A92CA8FDCE0A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239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contenid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75EC3-B29B-402B-A789-7A4B913FF80C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E081AA-CB4A-46C9-B320-DE72C5FEFF92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A893E0-4834-40AD-BE5E-EC948875A269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contenid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contenid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391F5-C1A6-4748-A5AC-7895ACD5B207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2A596-D62C-4D9A-B2C5-ED28D327DEFD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052F1-E2F3-4890-BB01-52C50637C391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25A72E-876E-4DD0-BAEC-1E6593DD3612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AA1234-55A3-466D-B43D-CD84A00E8F1F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58320-7BD4-42A4-940F-71D9A2216F86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608C5-943E-47C4-A9DF-0D20C10E3D74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D9067-D2E2-47C9-9D70-DDEB246025F4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0BD848-58A6-41CF-A43E-751F04850A28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C183D3-13EF-42A0-B957-E8C36E4D526B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190557-0C2C-40CB-8542-C8B00810E365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7EBBC-ACAC-43E3-AAC9-6FD1EC442AE0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DIAPOSTIVA DE</a:t>
            </a:r>
            <a:br>
              <a:rPr lang="es-ES" noProof="0"/>
            </a:br>
            <a:r>
              <a:rPr lang="es-ES" noProof="0"/>
              <a:t>IMAGEN CON LEYENDA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5DD25-8EB1-484C-BA01-B6D484D36929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BF3E0-EB72-44D4-BAF1-F289196B58F8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6F2B-5A63-451F-8F15-A1FC95B64046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AB6BC-6D6C-484C-ADEC-627382BB4C77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55CBC-2531-45C2-BFC2-A5F86906DC42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rmación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0A72A-C242-4D01-B441-9B433A12A1F5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2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CEC10E-94B4-4723-9AC4-ED7C1647FDD0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43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D23BFC-B81B-4DB0-9FA7-6B009EDA93B3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516C64-ACA4-44F8-B272-9757EB818AE6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3C2C7-290E-42AD-BD43-597B288F986B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F7C1F-796E-45A0-A3CE-A1B6D61A2297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5C332F-75E8-447A-ACC6-1C8218FF481D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0D6986-5745-470C-B0DA-6574B35EB694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F27615-44E6-4A66-B813-CC2A5564A1E2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F7F1E-D36A-4FE2-9612-A75FAA4F7D37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9044C-C266-46F6-BBC8-959B79DC58EB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26308C-D72B-44ED-B851-7C27082C4B16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F183A-E288-4F10-BE34-3254C4B31A04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0B1C3-B417-4ACE-9167-916EFB81DC17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6136C0-528A-4C74-BAEC-082EFAF86D51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3CEB3F9C-CC28-4BCA-8DB0-AC6E5A8EF94F}" type="datetime1">
              <a:rPr lang="es-ES" noProof="0" smtClean="0"/>
              <a:t>28/11/2023</a:t>
            </a:fld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hyperlink" Target="https://www.brewersfriend.com/2017/05/07/beer-styles-srm-color-chart-2017-updat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7" y="4700582"/>
            <a:ext cx="9643619" cy="915873"/>
          </a:xfrm>
        </p:spPr>
        <p:txBody>
          <a:bodyPr rtlCol="0">
            <a:noAutofit/>
          </a:bodyPr>
          <a:lstStyle/>
          <a:p>
            <a:pPr rtl="0"/>
            <a:r>
              <a:rPr lang="es-ES" sz="4000" dirty="0">
                <a:solidFill>
                  <a:schemeClr val="accent1">
                    <a:lumMod val="50000"/>
                  </a:schemeClr>
                </a:solidFill>
              </a:rPr>
              <a:t>Modelos predictivos para la clasificación de estilos de cerveza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Águeda Valle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DF354-B2FA-4915-AF5C-6600D5A1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A3F39AB-0FBC-55F6-D5DE-98378FB9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Aprendizaje no supervisado:</a:t>
            </a:r>
            <a:br>
              <a:rPr lang="es-ES" dirty="0"/>
            </a:br>
            <a:r>
              <a:rPr lang="es-ES" dirty="0" err="1"/>
              <a:t>Clustering</a:t>
            </a:r>
            <a:r>
              <a:rPr lang="es-ES" dirty="0"/>
              <a:t> I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4B45B38-94E5-E9F3-E66F-F2760F414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9C5E34-B612-4FE1-29AA-EBDD2464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8524F0-0FC3-F45F-E29B-E8F3640D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5458B4E3-60F2-57A0-1B20-CA1195DCA3D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BF2846-E8AF-759D-B37C-E7A653F7D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79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A3F39AB-0FBC-55F6-D5DE-98378FB9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Aprendizaje no supervisado:</a:t>
            </a:r>
            <a:br>
              <a:rPr lang="es-ES" dirty="0"/>
            </a:br>
            <a:r>
              <a:rPr lang="es-ES" dirty="0" err="1"/>
              <a:t>Clustering</a:t>
            </a:r>
            <a:r>
              <a:rPr lang="es-ES" dirty="0"/>
              <a:t> II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4B45B38-94E5-E9F3-E66F-F2760F414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9C5E34-B612-4FE1-29AA-EBDD2464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8524F0-0FC3-F45F-E29B-E8F3640D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5458B4E3-60F2-57A0-1B20-CA1195DCA3D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BF2846-E8AF-759D-B37C-E7A653F7D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581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184638"/>
            <a:ext cx="7186500" cy="1119506"/>
          </a:xfrm>
        </p:spPr>
        <p:txBody>
          <a:bodyPr rtlCol="0"/>
          <a:lstStyle/>
          <a:p>
            <a:pPr rtl="0"/>
            <a:r>
              <a:rPr lang="es-ES" sz="3600" dirty="0"/>
              <a:t>DIAPOSITIVA DE INFORMACIÓN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 rtlCol="0"/>
          <a:lstStyle/>
          <a:p>
            <a:pPr rtl="0"/>
            <a:r>
              <a:rPr lang="es-ES"/>
              <a:t>Título del elemento 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 rtlCol="0"/>
          <a:lstStyle/>
          <a:p>
            <a:pPr rtl="0"/>
            <a:r>
              <a:rPr lang="es-ES"/>
              <a:t>Título del elemento 2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 rtlCol="0"/>
          <a:lstStyle/>
          <a:p>
            <a:pPr rtl="0"/>
            <a:r>
              <a:rPr lang="es-ES"/>
              <a:t>Título del elemento 3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 rtlCol="0"/>
          <a:lstStyle/>
          <a:p>
            <a:pPr rtl="0"/>
            <a:r>
              <a:rPr lang="es-ES"/>
              <a:t>Título del elemento 4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es-ES"/>
              <a:t>Título del elemento 5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 rtlCol="0"/>
          <a:lstStyle/>
          <a:p>
            <a:pPr rtl="0"/>
            <a:r>
              <a:rPr lang="es-ES"/>
              <a:t>Título del elemento 6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pic>
        <p:nvPicPr>
          <p:cNvPr id="51" name="Marcador de posición de imagen 50" descr="Trabajo escrito">
            <a:extLst>
              <a:ext uri="{FF2B5EF4-FFF2-40B4-BE49-F238E27FC236}">
                <a16:creationId xmlns:a16="http://schemas.microsoft.com/office/drawing/2014/main" id="{FFC09231-9C4D-4246-A535-C3690719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28940" y="1757980"/>
            <a:ext cx="862926" cy="864000"/>
          </a:xfrm>
        </p:spPr>
      </p:pic>
      <p:pic>
        <p:nvPicPr>
          <p:cNvPr id="59" name="Marcador de posición de imagen 58" descr="Cronómetro">
            <a:extLst>
              <a:ext uri="{FF2B5EF4-FFF2-40B4-BE49-F238E27FC236}">
                <a16:creationId xmlns:a16="http://schemas.microsoft.com/office/drawing/2014/main" id="{254CDD44-0160-47AE-934F-2D936D20C7F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Marcador de posición de imagen 60" descr="Objetivo">
            <a:extLst>
              <a:ext uri="{FF2B5EF4-FFF2-40B4-BE49-F238E27FC236}">
                <a16:creationId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71" name="Marcador de posición de imagen 70" descr="Lista de comprobación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432166" y="1757980"/>
            <a:ext cx="867600" cy="868680"/>
          </a:xfrm>
        </p:spPr>
      </p:pic>
      <p:pic>
        <p:nvPicPr>
          <p:cNvPr id="73" name="Marcador de posición de imagen 72" descr="Lista">
            <a:extLst>
              <a:ext uri="{FF2B5EF4-FFF2-40B4-BE49-F238E27FC236}">
                <a16:creationId xmlns:a16="http://schemas.microsoft.com/office/drawing/2014/main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967476" y="1757980"/>
            <a:ext cx="867600" cy="868680"/>
          </a:xfrm>
        </p:spPr>
      </p:pic>
      <p:pic>
        <p:nvPicPr>
          <p:cNvPr id="77" name="Marcador de posición de imagen 76" descr="Diana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/>
              <a:t>Lorem Ipsum Dolor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F9AFE-8B50-4B6D-B980-C1F1773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66000" r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650" y="233489"/>
            <a:ext cx="4568481" cy="1536580"/>
          </a:xfrm>
        </p:spPr>
        <p:txBody>
          <a:bodyPr rtlCol="0"/>
          <a:lstStyle/>
          <a:p>
            <a:pPr rtl="0"/>
            <a:r>
              <a:rPr lang="es-ES" dirty="0"/>
              <a:t>Datos y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2</a:t>
            </a:fld>
            <a:endParaRPr lang="es-ES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360645" y="1931437"/>
            <a:ext cx="2006082" cy="447434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>
                <a:hlinkClick r:id="rId4"/>
              </a:rPr>
              <a:t>Brewersfriend.com</a:t>
            </a:r>
            <a:endParaRPr lang="es-ES" sz="18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A067641-6351-08D2-5782-70170EA15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4" y="3352800"/>
            <a:ext cx="5485746" cy="281802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02EA420-8F47-BDAD-9A1B-004B70C6D6BF}"/>
              </a:ext>
            </a:extLst>
          </p:cNvPr>
          <p:cNvSpPr txBox="1"/>
          <p:nvPr/>
        </p:nvSpPr>
        <p:spPr>
          <a:xfrm>
            <a:off x="6109131" y="1166226"/>
            <a:ext cx="5701461" cy="4132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75 000 cervezas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175 estilos</a:t>
            </a:r>
          </a:p>
          <a:p>
            <a:pPr algn="r"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Niveles de alcohol de 0% al 50% vol.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Niveles de amargor de 0 a 3409 IBU</a:t>
            </a:r>
          </a:p>
          <a:p>
            <a:pPr algn="r"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 de color de  a 186 SRM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 variables iniciales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319226"/>
            <a:ext cx="8807116" cy="915873"/>
          </a:xfrm>
        </p:spPr>
        <p:txBody>
          <a:bodyPr/>
          <a:lstStyle/>
          <a:p>
            <a:r>
              <a:rPr lang="es-ES" dirty="0"/>
              <a:t>Las unidades de medida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80A249B-5B19-9E46-AEBC-2F5075EF8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390" y="468427"/>
            <a:ext cx="10786188" cy="396361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Alcohol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by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(ABV)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</a:p>
          <a:p>
            <a:pPr marL="1143000" lvl="1" indent="-457200" algn="r"/>
            <a:r>
              <a:rPr lang="es-ES" sz="16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Pale ales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y </a:t>
            </a:r>
            <a:r>
              <a:rPr lang="es-ES" sz="1600" i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stouts</a:t>
            </a:r>
            <a:r>
              <a:rPr lang="es-ES" sz="16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tienen más por lo general, pero no hay un estándar fijo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International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Bitterness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Units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(IBU):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Suave: hasta20 IBU;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Algo </a:t>
            </a:r>
            <a:r>
              <a:rPr lang="en-U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amarga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20 a 30 IBU;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Muy Amarga – de 30 a 60 IBU;</a:t>
            </a:r>
          </a:p>
          <a:p>
            <a:pPr marL="1143000" lvl="1" indent="-457200" algn="r"/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‘Extrema’ – más de 60 IBU.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Standard Reference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Method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(SRM):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Rubia – de 1 a 15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Tostada – de 12 a 22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Oscura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- de 23 a 35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Negra – de 35 a 50 SRM (u 80 EBC)</a:t>
            </a:r>
          </a:p>
          <a:p>
            <a:pPr marL="1143000" lvl="1" indent="-457200"/>
            <a:endParaRPr lang="es-ES" sz="1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8C5CAD3E-FA39-A597-DD1E-3634153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5145595"/>
            <a:ext cx="55245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8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338997"/>
            <a:ext cx="10765555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Limpieza de los nombres de estilos de cervezas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Mapeo exhaustivo de los 175 estilos de cerveza hasta reducirlos a 6: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r>
              <a:rPr lang="es-ES" sz="1800" b="1" dirty="0">
                <a:solidFill>
                  <a:schemeClr val="tx1"/>
                </a:solidFill>
              </a:rPr>
              <a:t>(Pruebas con ordenación por </a:t>
            </a:r>
            <a:r>
              <a:rPr lang="es-E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  <a:r>
              <a:rPr lang="es-ES" sz="1800" b="1" dirty="0">
                <a:solidFill>
                  <a:schemeClr val="tx1"/>
                </a:solidFill>
              </a:rPr>
              <a:t> y por amargor)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E93930-8163-ACD0-72BB-6A3D424272F9}"/>
              </a:ext>
            </a:extLst>
          </p:cNvPr>
          <p:cNvSpPr txBox="1"/>
          <p:nvPr/>
        </p:nvSpPr>
        <p:spPr>
          <a:xfrm>
            <a:off x="7915940" y="5178849"/>
            <a:ext cx="3778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s-ES" dirty="0"/>
              <a:t>Claramente, hará falta un </a:t>
            </a:r>
            <a:r>
              <a:rPr lang="es-ES" sz="1800" dirty="0">
                <a:solidFill>
                  <a:schemeClr val="tx1"/>
                </a:solidFill>
              </a:rPr>
              <a:t>balanceo de clases para el entrenamiento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21" name="Marcador de contenido 2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B550761-041E-6A61-51A2-C4A06E15107D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8068455" y="1704460"/>
            <a:ext cx="3625900" cy="3339144"/>
          </a:xfrm>
        </p:spPr>
      </p:pic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BD7D7D51-B9D8-0E73-7FAD-F7308F8DB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398767"/>
              </p:ext>
            </p:extLst>
          </p:nvPr>
        </p:nvGraphicFramePr>
        <p:xfrm>
          <a:off x="1842179" y="3882219"/>
          <a:ext cx="2584578" cy="2219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30017">
                  <a:extLst>
                    <a:ext uri="{9D8B030D-6E8A-4147-A177-3AD203B41FA5}">
                      <a16:colId xmlns:a16="http://schemas.microsoft.com/office/drawing/2014/main" val="3409713616"/>
                    </a:ext>
                  </a:extLst>
                </a:gridCol>
                <a:gridCol w="354561">
                  <a:extLst>
                    <a:ext uri="{9D8B030D-6E8A-4147-A177-3AD203B41FA5}">
                      <a16:colId xmlns:a16="http://schemas.microsoft.com/office/drawing/2014/main" val="2130758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solidFill>
                            <a:schemeClr val="tx1"/>
                          </a:solidFill>
                        </a:rPr>
                        <a:t>Wheat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0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01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Pale Lager/Blonde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2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Pale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2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97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solidFill>
                            <a:schemeClr val="tx1"/>
                          </a:solidFill>
                        </a:rPr>
                        <a:t>Strong</a:t>
                      </a:r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3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Brown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4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2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Stout/Porter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5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133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t="-21000" r="-33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B4A393-9E34-8B2F-CFA2-68E2B6D4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73" y="3936913"/>
            <a:ext cx="4143555" cy="1536580"/>
          </a:xfrm>
        </p:spPr>
        <p:txBody>
          <a:bodyPr/>
          <a:lstStyle/>
          <a:p>
            <a:r>
              <a:rPr lang="es-ES" dirty="0"/>
              <a:t>Transformación de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090947-5085-9B74-5D95-7422A3D5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1D6CD3-B6B3-EABF-C5ED-A132015E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623D63C-19F3-EF27-50B4-598E0EA62A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" name="Marcador de contenido 16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C19EDE6-37A8-8F42-70A9-8F2AC55E9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441262"/>
            <a:ext cx="5901917" cy="2980931"/>
          </a:xfr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C78F0B4-8703-1750-9F7B-326E551001EE}"/>
              </a:ext>
            </a:extLst>
          </p:cNvPr>
          <p:cNvSpPr txBox="1">
            <a:spLocks/>
          </p:cNvSpPr>
          <p:nvPr/>
        </p:nvSpPr>
        <p:spPr>
          <a:xfrm>
            <a:off x="6940027" y="364634"/>
            <a:ext cx="4652924" cy="2611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s-E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Exploración de los datos iniciales y eliminación de ruido, variables inútiles y valores nulos: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Eliminación de estilos minoritarios (ediciones limitadas, sidras y cervezas sin alcohol)</a:t>
            </a:r>
            <a:endParaRPr lang="es-ES" sz="2400" dirty="0"/>
          </a:p>
        </p:txBody>
      </p:sp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7E66EEE5-8560-757F-1759-220C0980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25" y="3169185"/>
            <a:ext cx="5392430" cy="27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5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8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820" y="4537309"/>
            <a:ext cx="10160388" cy="915873"/>
          </a:xfrm>
        </p:spPr>
        <p:txBody>
          <a:bodyPr rtlCol="0">
            <a:noAutofit/>
          </a:bodyPr>
          <a:lstStyle/>
          <a:p>
            <a:pPr rtl="0"/>
            <a:r>
              <a:rPr lang="es-ES" sz="2800" dirty="0"/>
              <a:t>Resultados tras </a:t>
            </a:r>
            <a:r>
              <a:rPr lang="es-ES" sz="2800" i="1" dirty="0" err="1"/>
              <a:t>featuring</a:t>
            </a:r>
            <a:r>
              <a:rPr lang="es-ES" sz="2800" i="1" dirty="0"/>
              <a:t> </a:t>
            </a:r>
            <a:r>
              <a:rPr lang="es-ES" sz="2800" i="1" dirty="0" err="1"/>
              <a:t>engineering</a:t>
            </a:r>
            <a:r>
              <a:rPr lang="es-ES" sz="2800" i="1" dirty="0"/>
              <a:t> </a:t>
            </a:r>
            <a:r>
              <a:rPr lang="es-ES" sz="2800" dirty="0"/>
              <a:t>y limpieza de datos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E2CFAD25-7FE6-259B-C7A7-298A333A4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2" y="1782017"/>
            <a:ext cx="5010733" cy="2552021"/>
          </a:xfrm>
          <a:prstGeom prst="rect">
            <a:avLst/>
          </a:prstGeom>
        </p:spPr>
      </p:pic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8A6C72CD-F1C4-D308-67C3-9810A5CB7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149" y="320954"/>
            <a:ext cx="5010734" cy="25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704"/>
            <a:ext cx="10515600" cy="1005257"/>
          </a:xfrm>
        </p:spPr>
        <p:txBody>
          <a:bodyPr rtlCol="0"/>
          <a:lstStyle/>
          <a:p>
            <a:pPr rtl="0"/>
            <a:r>
              <a:rPr lang="es-ES" dirty="0"/>
              <a:t>Correlaciones tras la limpieza de datos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pic>
        <p:nvPicPr>
          <p:cNvPr id="11" name="Imagen 10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0104080A-1BC0-E324-B3D3-29FA0B0D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28" y="1450244"/>
            <a:ext cx="7635544" cy="44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87" y="338997"/>
            <a:ext cx="10515600" cy="1325563"/>
          </a:xfrm>
        </p:spPr>
        <p:txBody>
          <a:bodyPr rtlCol="0"/>
          <a:lstStyle/>
          <a:p>
            <a:pPr rtl="0"/>
            <a:r>
              <a:rPr lang="es-ES" b="0" dirty="0"/>
              <a:t>Modelo de prueba: </a:t>
            </a:r>
            <a:r>
              <a:rPr lang="es-ES" dirty="0"/>
              <a:t>Regresión logística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8</a:t>
            </a:fld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989" y="1530220"/>
            <a:ext cx="5183188" cy="288897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Con y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escalado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de los datos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Separación en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train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y test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Definición de X e 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50000"/>
                  </a:schemeClr>
                </a:solidFill>
              </a:rPr>
              <a:t>X = [[‘</a:t>
            </a:r>
            <a:r>
              <a:rPr lang="es-ES" sz="1800" dirty="0" err="1">
                <a:solidFill>
                  <a:schemeClr val="tx2">
                    <a:lumMod val="50000"/>
                  </a:schemeClr>
                </a:solidFill>
              </a:rPr>
              <a:t>ABV’,’IBU’,’Color</a:t>
            </a:r>
            <a:r>
              <a:rPr lang="es-ES" sz="1800" dirty="0">
                <a:solidFill>
                  <a:schemeClr val="tx2">
                    <a:lumMod val="50000"/>
                  </a:schemeClr>
                </a:solidFill>
              </a:rPr>
              <a:t>’]]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50000"/>
                  </a:schemeClr>
                </a:solidFill>
              </a:rPr>
              <a:t>y = [‘Style’]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Utilización de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RandomUnderSampler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en todos los casos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20XX</a:t>
            </a:r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2365EA95-4C0B-FD01-BE78-6212368A8EF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2378423"/>
              </p:ext>
            </p:extLst>
          </p:nvPr>
        </p:nvGraphicFramePr>
        <p:xfrm>
          <a:off x="8481527" y="4631505"/>
          <a:ext cx="3011625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52793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658832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0.79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0.84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F1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0.81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0.79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pic>
        <p:nvPicPr>
          <p:cNvPr id="17" name="Marcador de contenido 1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A2FA4274-6A77-707A-DA9C-5CA6A70A35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04267" y="1819469"/>
            <a:ext cx="4109065" cy="3874417"/>
          </a:xfrm>
        </p:spPr>
      </p:pic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751210"/>
            <a:ext cx="3548309" cy="766184"/>
          </a:xfrm>
        </p:spPr>
        <p:txBody>
          <a:bodyPr rtlCol="0"/>
          <a:lstStyle/>
          <a:p>
            <a:pPr rtl="0"/>
            <a:r>
              <a:rPr lang="es-ES" dirty="0"/>
              <a:t>Pipeline y </a:t>
            </a:r>
            <a:r>
              <a:rPr lang="es-ES" dirty="0" err="1"/>
              <a:t>Grid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659224"/>
            <a:ext cx="3932237" cy="3064474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 dirty="0" err="1"/>
              <a:t>ColumnTransformer</a:t>
            </a:r>
            <a:r>
              <a:rPr lang="es-ES" dirty="0"/>
              <a:t> (con y </a:t>
            </a:r>
            <a:r>
              <a:rPr lang="es-ES" u="sng" dirty="0"/>
              <a:t>sin</a:t>
            </a:r>
            <a:r>
              <a:rPr lang="es-ES" dirty="0"/>
              <a:t>)</a:t>
            </a:r>
          </a:p>
          <a:p>
            <a:pPr rtl="0"/>
            <a:r>
              <a:rPr lang="es-ES" dirty="0" err="1"/>
              <a:t>SelectKBest</a:t>
            </a:r>
            <a:endParaRPr lang="es-ES" dirty="0"/>
          </a:p>
          <a:p>
            <a:pPr rtl="0"/>
            <a:r>
              <a:rPr lang="es-ES" dirty="0" err="1"/>
              <a:t>RandomForest</a:t>
            </a:r>
            <a:endParaRPr lang="es-ES" dirty="0"/>
          </a:p>
          <a:p>
            <a:pPr rtl="0"/>
            <a:endParaRPr lang="es-ES" dirty="0"/>
          </a:p>
          <a:p>
            <a:pPr rtl="0"/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endParaRPr lang="es-ES" dirty="0"/>
          </a:p>
          <a:p>
            <a:pPr rtl="0"/>
            <a:r>
              <a:rPr lang="es-ES" dirty="0" err="1"/>
              <a:t>Kneighbors</a:t>
            </a:r>
            <a:endParaRPr lang="es-ES" dirty="0"/>
          </a:p>
          <a:p>
            <a:pPr rtl="0"/>
            <a:r>
              <a:rPr lang="es-ES" dirty="0"/>
              <a:t>SVM</a:t>
            </a:r>
          </a:p>
          <a:p>
            <a:pPr rtl="0"/>
            <a:r>
              <a:rPr lang="es-ES" dirty="0"/>
              <a:t>-predicciones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9</a:t>
            </a:fld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pic>
        <p:nvPicPr>
          <p:cNvPr id="13" name="Marcador de posición de imagen 12" descr="Grupo de personas que debaten algo">
            <a:extLst>
              <a:ext uri="{FF2B5EF4-FFF2-40B4-BE49-F238E27FC236}">
                <a16:creationId xmlns:a16="http://schemas.microsoft.com/office/drawing/2014/main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2">
      <a:dk1>
        <a:sysClr val="windowText" lastClr="000000"/>
      </a:dk1>
      <a:lt1>
        <a:srgbClr val="272723"/>
      </a:lt1>
      <a:dk2>
        <a:srgbClr val="505046"/>
      </a:dk2>
      <a:lt2>
        <a:srgbClr val="5B3A00"/>
      </a:lt2>
      <a:accent1>
        <a:srgbClr val="B77500"/>
      </a:accent1>
      <a:accent2>
        <a:srgbClr val="F49C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591200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1010_TF22920738.potx" id="{56116BBC-8527-47FF-80CD-6FAD4571CB65}" vid="{73F5FF7D-D355-46E8-80EA-7F016E6C3A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y elegante en negrita</Template>
  <TotalTime>92</TotalTime>
  <Words>526</Words>
  <Application>Microsoft Office PowerPoint</Application>
  <PresentationFormat>Panorámica</PresentationFormat>
  <Paragraphs>128</Paragraphs>
  <Slides>13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Speak Pro</vt:lpstr>
      <vt:lpstr>Avenir Next LT Pro</vt:lpstr>
      <vt:lpstr>Arial</vt:lpstr>
      <vt:lpstr>Calibri</vt:lpstr>
      <vt:lpstr>Tema de Office</vt:lpstr>
      <vt:lpstr>Modelos predictivos para la clasificación de estilos de cerveza </vt:lpstr>
      <vt:lpstr>Datos y variables</vt:lpstr>
      <vt:lpstr>Las unidades de medida</vt:lpstr>
      <vt:lpstr>Limpieza de los nombres de estilos de cervezas</vt:lpstr>
      <vt:lpstr>Transformación de variables</vt:lpstr>
      <vt:lpstr>Resultados tras featuring engineering y limpieza de datos</vt:lpstr>
      <vt:lpstr>Correlaciones tras la limpieza de datos</vt:lpstr>
      <vt:lpstr>Modelo de prueba: Regresión logística</vt:lpstr>
      <vt:lpstr>Pipeline y Grid Search:</vt:lpstr>
      <vt:lpstr>Aprendizaje no supervisado: Clustering I</vt:lpstr>
      <vt:lpstr>Aprendizaje no supervisado: Clustering II</vt:lpstr>
      <vt:lpstr>DIAPOSITIVA DE INFORMACIÓN GENERAL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FERNANDEZ GONZALEZ, SAMUEL</dc:creator>
  <cp:lastModifiedBy>FERNANDEZ GONZALEZ, SAMUEL</cp:lastModifiedBy>
  <cp:revision>16</cp:revision>
  <dcterms:created xsi:type="dcterms:W3CDTF">2023-11-25T19:25:14Z</dcterms:created>
  <dcterms:modified xsi:type="dcterms:W3CDTF">2023-11-28T23:41:58Z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bf4bb52-9e9d-4296-940a-59002820a53c_Enabled">
    <vt:lpwstr>true</vt:lpwstr>
  </property>
  <property fmtid="{D5CDD505-2E9C-101B-9397-08002B2CF9AE}" pid="4" name="MSIP_Label_5bf4bb52-9e9d-4296-940a-59002820a53c_SetDate">
    <vt:lpwstr>2023-11-25T19:30:42Z</vt:lpwstr>
  </property>
  <property fmtid="{D5CDD505-2E9C-101B-9397-08002B2CF9AE}" pid="5" name="MSIP_Label_5bf4bb52-9e9d-4296-940a-59002820a53c_Method">
    <vt:lpwstr>Standard</vt:lpwstr>
  </property>
  <property fmtid="{D5CDD505-2E9C-101B-9397-08002B2CF9AE}" pid="6" name="MSIP_Label_5bf4bb52-9e9d-4296-940a-59002820a53c_Name">
    <vt:lpwstr>5bf4bb52-9e9d-4296-940a-59002820a53c</vt:lpwstr>
  </property>
  <property fmtid="{D5CDD505-2E9C-101B-9397-08002B2CF9AE}" pid="7" name="MSIP_Label_5bf4bb52-9e9d-4296-940a-59002820a53c_SiteId">
    <vt:lpwstr>cbeb3ecc-6f45-4183-b5a8-088140deae5d</vt:lpwstr>
  </property>
  <property fmtid="{D5CDD505-2E9C-101B-9397-08002B2CF9AE}" pid="8" name="MSIP_Label_5bf4bb52-9e9d-4296-940a-59002820a53c_ActionId">
    <vt:lpwstr>66e7ddef-9b3a-4483-91e7-6e701fc2c90d</vt:lpwstr>
  </property>
  <property fmtid="{D5CDD505-2E9C-101B-9397-08002B2CF9AE}" pid="9" name="MSIP_Label_5bf4bb52-9e9d-4296-940a-59002820a53c_ContentBits">
    <vt:lpwstr>0</vt:lpwstr>
  </property>
</Properties>
</file>